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
      <p:font typeface="Old Standard TT"/>
      <p:regular r:id="rId28"/>
      <p:bold r:id="rId29"/>
      <p: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19D8A7D-03D2-48C4-941F-16867072100F}">
  <a:tblStyle styleId="{319D8A7D-03D2-48C4-941F-16867072100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OldStandardTT-regular.fntdata"/><Relationship Id="rId27" Type="http://schemas.openxmlformats.org/officeDocument/2006/relationships/font" Target="fonts/La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OldStandardTT-bold.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OldStandardTT-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9f453e2de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9f453e2de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9f453e2ded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9f453e2ded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a3b94a3a86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a3b94a3a86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9f453e2ded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9f453e2ded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9f453e2ded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9f453e2ded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595959"/>
              </a:buClr>
              <a:buSzPts val="1200"/>
              <a:buFont typeface="Lato"/>
              <a:buAutoNum type="arabicPeriod"/>
            </a:pPr>
            <a:r>
              <a:rPr lang="en" sz="1200">
                <a:solidFill>
                  <a:srgbClr val="595959"/>
                </a:solidFill>
                <a:latin typeface="Lato"/>
                <a:ea typeface="Lato"/>
                <a:cs typeface="Lato"/>
                <a:sym typeface="Lato"/>
              </a:rPr>
              <a:t>In general, HR can be measured by electrocardiography(ECG) or photoplethysmography(PPG), which needs to employ specific sensors to contact with participant’s skin. However, this may cause inconvenience and discomfort to patients especially for a long-term monitoring. PPG is recorded non-invasively using low-cost oximeters. The PPG waveform is complex due to its dependence on the thickness of skin, the portion of muscle fibers in the tissue, and the amount of fat. </a:t>
            </a:r>
            <a:endParaRPr sz="1200">
              <a:solidFill>
                <a:srgbClr val="595959"/>
              </a:solidFill>
              <a:latin typeface="Lato"/>
              <a:ea typeface="Lato"/>
              <a:cs typeface="Lato"/>
              <a:sym typeface="Lato"/>
            </a:endParaRPr>
          </a:p>
          <a:p>
            <a:pPr indent="-304800" lvl="0" marL="457200" rtl="0" algn="l">
              <a:lnSpc>
                <a:spcPct val="115000"/>
              </a:lnSpc>
              <a:spcBef>
                <a:spcPts val="0"/>
              </a:spcBef>
              <a:spcAft>
                <a:spcPts val="0"/>
              </a:spcAft>
              <a:buClr>
                <a:srgbClr val="595959"/>
              </a:buClr>
              <a:buSzPts val="1200"/>
              <a:buFont typeface="Lato"/>
              <a:buAutoNum type="arabicPeriod"/>
            </a:pPr>
            <a:r>
              <a:rPr lang="en" sz="1200">
                <a:solidFill>
                  <a:srgbClr val="595959"/>
                </a:solidFill>
                <a:latin typeface="Lato"/>
                <a:ea typeface="Lato"/>
                <a:cs typeface="Lato"/>
                <a:sym typeface="Lato"/>
              </a:rPr>
              <a:t>Recent work has improved upon this method by incorporating face tracking, skin segmentation, color space transformation, signal decomposition and filtering steps. However, these techniques are expensive to implement and adapt to various lighting conditions, motion and noise. Additionally, these deep learning models are trained on ground truth data collected by contact devices. </a:t>
            </a:r>
            <a:endParaRPr sz="1200">
              <a:solidFill>
                <a:srgbClr val="595959"/>
              </a:solidFill>
              <a:latin typeface="Lato"/>
              <a:ea typeface="Lato"/>
              <a:cs typeface="Lato"/>
              <a:sym typeface="Lato"/>
            </a:endParaRPr>
          </a:p>
          <a:p>
            <a:pPr indent="-304800" lvl="0" marL="457200" rtl="0" algn="l">
              <a:lnSpc>
                <a:spcPct val="115000"/>
              </a:lnSpc>
              <a:spcBef>
                <a:spcPts val="0"/>
              </a:spcBef>
              <a:spcAft>
                <a:spcPts val="0"/>
              </a:spcAft>
              <a:buClr>
                <a:srgbClr val="595959"/>
              </a:buClr>
              <a:buSzPts val="1200"/>
              <a:buFont typeface="Lato"/>
              <a:buAutoNum type="arabicPeriod"/>
            </a:pPr>
            <a:r>
              <a:rPr lang="en" sz="1200">
                <a:solidFill>
                  <a:srgbClr val="595959"/>
                </a:solidFill>
                <a:latin typeface="Lato"/>
                <a:ea typeface="Lato"/>
                <a:cs typeface="Lato"/>
                <a:sym typeface="Lato"/>
              </a:rPr>
              <a:t>For example, in rPPG, we estimate the heart rate using videos of the subject’s face, but the ground truth data is collected using finger oximeter. The rPPG signal measured from the relevant areas of the face is slightly shifted from the PPG signal detected by pulse oximeter, resulting in misaligned video frames and ground truth data.</a:t>
            </a:r>
            <a:endParaRPr sz="1200">
              <a:solidFill>
                <a:srgbClr val="595959"/>
              </a:solidFill>
              <a:latin typeface="Lato"/>
              <a:ea typeface="Lato"/>
              <a:cs typeface="Lato"/>
              <a:sym typeface="Lato"/>
            </a:endParaRPr>
          </a:p>
          <a:p>
            <a:pPr indent="0" lvl="0" marL="0" rtl="0" algn="l">
              <a:spcBef>
                <a:spcPts val="12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9f453e2ded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9f453e2ded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chemeClr val="dk1"/>
                </a:solidFill>
              </a:rPr>
              <a:t>●</a:t>
            </a:r>
            <a:r>
              <a:rPr lang="en">
                <a:solidFill>
                  <a:schemeClr val="dk1"/>
                </a:solidFill>
              </a:rPr>
              <a:t>Realized our loss function will not work on Deepphys model so had to switch to Physnet.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300">
                <a:solidFill>
                  <a:schemeClr val="dk1"/>
                </a:solidFill>
              </a:rPr>
              <a:t>●</a:t>
            </a:r>
            <a:r>
              <a:rPr lang="en">
                <a:solidFill>
                  <a:schemeClr val="dk1"/>
                </a:solidFill>
              </a:rPr>
              <a:t>Getting Physnet to run on UBFC dataset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300">
                <a:solidFill>
                  <a:schemeClr val="dk1"/>
                </a:solidFill>
              </a:rPr>
              <a:t>●</a:t>
            </a:r>
            <a:r>
              <a:rPr lang="en">
                <a:solidFill>
                  <a:schemeClr val="dk1"/>
                </a:solidFill>
              </a:rPr>
              <a:t>Loss function: Initial max correlation results were random</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300">
                <a:solidFill>
                  <a:schemeClr val="dk1"/>
                </a:solidFill>
              </a:rPr>
              <a:t>●</a:t>
            </a:r>
            <a:r>
              <a:rPr lang="en">
                <a:solidFill>
                  <a:schemeClr val="dk1"/>
                </a:solidFill>
              </a:rPr>
              <a:t>We have not concluded which loss function performs better among the two we came up with.</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300">
                <a:solidFill>
                  <a:schemeClr val="dk1"/>
                </a:solidFill>
              </a:rPr>
              <a:t>●</a:t>
            </a:r>
            <a:r>
              <a:rPr lang="en">
                <a:solidFill>
                  <a:schemeClr val="dk1"/>
                </a:solidFill>
              </a:rPr>
              <a:t>The loss function has high computational cost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9a867aa2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9a867aa2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sz="1200"/>
              <a:t>K fold CV: K-fold cross-validation works well on small data sets (UBFC has 42 videos). All of our data is used in testing our model, thus giving a fair, well-rounded evaluation metric. It may lead to more accurate models since we are eventually utilizing our data to build our model.</a:t>
            </a:r>
            <a:endParaRPr sz="1200"/>
          </a:p>
          <a:p>
            <a:pPr indent="-304800" lvl="0" marL="457200" rtl="0" algn="l">
              <a:spcBef>
                <a:spcPts val="0"/>
              </a:spcBef>
              <a:spcAft>
                <a:spcPts val="0"/>
              </a:spcAft>
              <a:buSzPts val="1200"/>
              <a:buAutoNum type="arabicPeriod"/>
            </a:pPr>
            <a:r>
              <a:rPr lang="en" sz="1200"/>
              <a:t>and 3. </a:t>
            </a:r>
            <a:r>
              <a:rPr lang="en" sz="1200"/>
              <a:t>Most papers on rPPG have used the MSE or a Negative Pearson correlation loss function, which do not take </a:t>
            </a:r>
            <a:r>
              <a:rPr lang="en" sz="1200"/>
              <a:t>misalignment</a:t>
            </a:r>
            <a:r>
              <a:rPr lang="en" sz="1200"/>
              <a:t> of data into account. We used cross correlation as the base metric and compared our loss function errors to the same! </a:t>
            </a:r>
            <a:r>
              <a:rPr lang="en" sz="1200">
                <a:solidFill>
                  <a:srgbClr val="FF0000"/>
                </a:solidFill>
              </a:rPr>
              <a:t>(We use cross correlation, which is generalization of pearson)</a:t>
            </a:r>
            <a:endParaRPr sz="1200">
              <a:solidFill>
                <a:srgbClr val="FF0000"/>
              </a:solidFill>
            </a:endParaRPr>
          </a:p>
          <a:p>
            <a:pPr indent="-304800" lvl="0" marL="457200" rtl="0" algn="l">
              <a:spcBef>
                <a:spcPts val="0"/>
              </a:spcBef>
              <a:spcAft>
                <a:spcPts val="0"/>
              </a:spcAft>
              <a:buSzPts val="1200"/>
              <a:buAutoNum type="arabicPeriod"/>
            </a:pPr>
            <a:r>
              <a:rPr lang="en" sz="1200"/>
              <a:t>We used MAE as the testing metric and compared the values of MAE for the model</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9f453e2ded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9f453e2ded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Different files </a:t>
            </a:r>
            <a:r>
              <a:rPr lang="en"/>
              <a:t>contain</a:t>
            </a:r>
            <a:r>
              <a:rPr lang="en"/>
              <a:t> loss functions, architectures and dataloaders. Train.py loads the data, trains the chosen model on chosen dataset using the selected loss function</a:t>
            </a:r>
            <a:endParaRPr/>
          </a:p>
          <a:p>
            <a:pPr indent="-298450" lvl="0" marL="457200" rtl="0" algn="l">
              <a:spcBef>
                <a:spcPts val="0"/>
              </a:spcBef>
              <a:spcAft>
                <a:spcPts val="0"/>
              </a:spcAft>
              <a:buSzPts val="1100"/>
              <a:buChar char="-"/>
            </a:pPr>
            <a:r>
              <a:rPr lang="en"/>
              <a:t>Infer.py tests the selected instance(validation set dropped) on test set and gives the rppg signals as results</a:t>
            </a:r>
            <a:endParaRPr/>
          </a:p>
          <a:p>
            <a:pPr indent="-298450" lvl="0" marL="457200" rtl="0" algn="l">
              <a:spcBef>
                <a:spcPts val="0"/>
              </a:spcBef>
              <a:spcAft>
                <a:spcPts val="0"/>
              </a:spcAft>
              <a:buSzPts val="1100"/>
              <a:buChar char="-"/>
            </a:pPr>
            <a:r>
              <a:rPr lang="en"/>
              <a:t>Physnet notebook: contains </a:t>
            </a:r>
            <a:r>
              <a:rPr lang="en"/>
              <a:t>training</a:t>
            </a:r>
            <a:r>
              <a:rPr lang="en"/>
              <a:t> testing and then finding hr from rppg, and mae values from hr estimates.</a:t>
            </a:r>
            <a:endParaRPr/>
          </a:p>
          <a:p>
            <a:pPr indent="-298450" lvl="0" marL="457200" rtl="0" algn="l">
              <a:spcBef>
                <a:spcPts val="0"/>
              </a:spcBef>
              <a:spcAft>
                <a:spcPts val="0"/>
              </a:spcAft>
              <a:buSzPts val="1100"/>
              <a:buChar char="-"/>
            </a:pPr>
            <a:r>
              <a:rPr lang="en"/>
              <a:t>UBFC has aligned data, so misaligned using np.random</a:t>
            </a:r>
            <a:endParaRPr/>
          </a:p>
          <a:p>
            <a:pPr indent="-298450" lvl="0" marL="457200" rtl="0" algn="l">
              <a:spcBef>
                <a:spcPts val="0"/>
              </a:spcBef>
              <a:spcAft>
                <a:spcPts val="0"/>
              </a:spcAft>
              <a:buSzPts val="1100"/>
              <a:buChar char="-"/>
            </a:pPr>
            <a:r>
              <a:rPr lang="en"/>
              <a:t>K-folds to have better idea of error metric</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9f453e2ded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9f453e2ded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just">
              <a:lnSpc>
                <a:spcPct val="95000"/>
              </a:lnSpc>
              <a:spcBef>
                <a:spcPts val="0"/>
              </a:spcBef>
              <a:spcAft>
                <a:spcPts val="0"/>
              </a:spcAft>
              <a:buSzPts val="1100"/>
              <a:buChar char="-"/>
            </a:pPr>
            <a:r>
              <a:rPr lang="en" sz="1030">
                <a:solidFill>
                  <a:srgbClr val="595959"/>
                </a:solidFill>
                <a:latin typeface="Lato"/>
                <a:ea typeface="Lato"/>
                <a:cs typeface="Lato"/>
                <a:sym typeface="Lato"/>
              </a:rPr>
              <a:t>Cross correlation loss working</a:t>
            </a:r>
            <a:endParaRPr sz="1030">
              <a:solidFill>
                <a:srgbClr val="595959"/>
              </a:solidFill>
              <a:latin typeface="Lato"/>
              <a:ea typeface="Lato"/>
              <a:cs typeface="Lato"/>
              <a:sym typeface="Lato"/>
            </a:endParaRPr>
          </a:p>
          <a:p>
            <a:pPr indent="-298450" lvl="0" marL="457200" rtl="0" algn="just">
              <a:lnSpc>
                <a:spcPct val="95000"/>
              </a:lnSpc>
              <a:spcBef>
                <a:spcPts val="0"/>
              </a:spcBef>
              <a:spcAft>
                <a:spcPts val="0"/>
              </a:spcAft>
              <a:buSzPts val="1100"/>
              <a:buChar char="-"/>
            </a:pPr>
            <a:r>
              <a:rPr lang="en" sz="1030">
                <a:solidFill>
                  <a:srgbClr val="595959"/>
                </a:solidFill>
                <a:latin typeface="Lato"/>
                <a:ea typeface="Lato"/>
                <a:cs typeface="Lato"/>
                <a:sym typeface="Lato"/>
              </a:rPr>
              <a:t>Just max correlation: too random</a:t>
            </a:r>
            <a:endParaRPr sz="1030">
              <a:solidFill>
                <a:srgbClr val="595959"/>
              </a:solidFill>
              <a:latin typeface="Lato"/>
              <a:ea typeface="Lato"/>
              <a:cs typeface="Lato"/>
              <a:sym typeface="Lato"/>
            </a:endParaRPr>
          </a:p>
          <a:p>
            <a:pPr indent="-294005" lvl="0" marL="457200" rtl="0" algn="just">
              <a:lnSpc>
                <a:spcPct val="95000"/>
              </a:lnSpc>
              <a:spcBef>
                <a:spcPts val="0"/>
              </a:spcBef>
              <a:spcAft>
                <a:spcPts val="0"/>
              </a:spcAft>
              <a:buClr>
                <a:srgbClr val="595959"/>
              </a:buClr>
              <a:buSzPts val="1030"/>
              <a:buFont typeface="Lato"/>
              <a:buChar char="-"/>
            </a:pPr>
            <a:r>
              <a:rPr lang="en" sz="1030">
                <a:solidFill>
                  <a:srgbClr val="595959"/>
                </a:solidFill>
                <a:latin typeface="Lato"/>
                <a:ea typeface="Lato"/>
                <a:cs typeface="Lato"/>
                <a:sym typeface="Lato"/>
              </a:rPr>
              <a:t>Addition of MSE gave stability</a:t>
            </a:r>
            <a:endParaRPr sz="1030">
              <a:solidFill>
                <a:srgbClr val="595959"/>
              </a:solidFill>
              <a:latin typeface="Lato"/>
              <a:ea typeface="Lato"/>
              <a:cs typeface="Lato"/>
              <a:sym typeface="Lato"/>
            </a:endParaRPr>
          </a:p>
          <a:p>
            <a:pPr indent="-294005" lvl="0" marL="457200" rtl="0" algn="just">
              <a:lnSpc>
                <a:spcPct val="95000"/>
              </a:lnSpc>
              <a:spcBef>
                <a:spcPts val="0"/>
              </a:spcBef>
              <a:spcAft>
                <a:spcPts val="0"/>
              </a:spcAft>
              <a:buClr>
                <a:srgbClr val="595959"/>
              </a:buClr>
              <a:buSzPts val="1030"/>
              <a:buFont typeface="Lato"/>
              <a:buChar char="-"/>
            </a:pPr>
            <a:r>
              <a:rPr lang="en" sz="1030">
                <a:solidFill>
                  <a:srgbClr val="595959"/>
                </a:solidFill>
                <a:latin typeface="Lato"/>
                <a:ea typeface="Lato"/>
                <a:cs typeface="Lato"/>
                <a:sym typeface="Lato"/>
              </a:rPr>
              <a:t>Weighted sum (logic behind alpha) </a:t>
            </a:r>
            <a:endParaRPr sz="1030">
              <a:solidFill>
                <a:srgbClr val="595959"/>
              </a:solidFill>
              <a:latin typeface="Lato"/>
              <a:ea typeface="Lato"/>
              <a:cs typeface="Lato"/>
              <a:sym typeface="Lato"/>
            </a:endParaRPr>
          </a:p>
          <a:p>
            <a:pPr indent="0" lvl="0" marL="0" rtl="0" algn="just">
              <a:lnSpc>
                <a:spcPct val="95000"/>
              </a:lnSpc>
              <a:spcBef>
                <a:spcPts val="1200"/>
              </a:spcBef>
              <a:spcAft>
                <a:spcPts val="1200"/>
              </a:spcAft>
              <a:buNone/>
            </a:pPr>
            <a:r>
              <a:t/>
            </a:r>
            <a:endParaRPr sz="1030">
              <a:solidFill>
                <a:srgbClr val="595959"/>
              </a:solidFill>
              <a:latin typeface="Lato"/>
              <a:ea typeface="Lato"/>
              <a:cs typeface="Lato"/>
              <a:sym typeface="La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9f453e2ded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9f453e2ded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Both proposed loss functions perform better than baseline</a:t>
            </a:r>
            <a:endParaRPr/>
          </a:p>
          <a:p>
            <a:pPr indent="0" lvl="0" marL="0" rtl="0" algn="l">
              <a:spcBef>
                <a:spcPts val="0"/>
              </a:spcBef>
              <a:spcAft>
                <a:spcPts val="0"/>
              </a:spcAft>
              <a:buNone/>
            </a:pPr>
            <a:r>
              <a:rPr lang="en"/>
              <a:t>- Tried negative pearson coefficient loss for one fold but that gave very high value of mae so did not consider that as a baseline</a:t>
            </a:r>
            <a:endParaRPr/>
          </a:p>
          <a:p>
            <a:pPr indent="0" lvl="0" marL="0" rtl="0" algn="l">
              <a:spcBef>
                <a:spcPts val="0"/>
              </a:spcBef>
              <a:spcAft>
                <a:spcPts val="0"/>
              </a:spcAft>
              <a:buNone/>
            </a:pPr>
            <a:r>
              <a:rPr lang="en"/>
              <a:t>-  Learning parameter improves results for with shift data by a large amount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9a867aa23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9a867aa23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We did not run DeepPhys on UBFC Dataset, since we realised that it’s not very applicable to our problem. </a:t>
            </a:r>
            <a:r>
              <a:rPr lang="en">
                <a:solidFill>
                  <a:srgbClr val="FF0000"/>
                </a:solidFill>
              </a:rPr>
              <a:t>(repeating in challenges)</a:t>
            </a:r>
            <a:endParaRPr>
              <a:solidFill>
                <a:srgbClr val="FF0000"/>
              </a:solidFill>
            </a:endParaRPr>
          </a:p>
          <a:p>
            <a:pPr indent="-298450" lvl="0" marL="457200" rtl="0" algn="l">
              <a:spcBef>
                <a:spcPts val="0"/>
              </a:spcBef>
              <a:spcAft>
                <a:spcPts val="0"/>
              </a:spcAft>
              <a:buSzPts val="1100"/>
              <a:buAutoNum type="arabicPeriod"/>
            </a:pPr>
            <a:r>
              <a:rPr lang="en"/>
              <a:t>We have not yet tried implementing PCA on the dataset, but we shall do the same this week.</a:t>
            </a:r>
            <a:r>
              <a:rPr lang="en">
                <a:solidFill>
                  <a:srgbClr val="FF0000"/>
                </a:solidFill>
              </a:rPr>
              <a:t> (maybe not necessary?)</a:t>
            </a:r>
            <a:r>
              <a:rPr lang="en"/>
              <a:t>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a3b94a3a86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a3b94a3a8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7950" y="1106725"/>
            <a:ext cx="7688100" cy="182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Shift Robust Loss Function</a:t>
            </a:r>
            <a:endParaRPr/>
          </a:p>
        </p:txBody>
      </p:sp>
      <p:sp>
        <p:nvSpPr>
          <p:cNvPr id="87" name="Google Shape;87;p13"/>
          <p:cNvSpPr txBox="1"/>
          <p:nvPr>
            <p:ph idx="1" type="subTitle"/>
          </p:nvPr>
        </p:nvSpPr>
        <p:spPr>
          <a:xfrm>
            <a:off x="2773951" y="4512900"/>
            <a:ext cx="3599100" cy="5412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 sz="2400">
                <a:solidFill>
                  <a:schemeClr val="dk2"/>
                </a:solidFill>
                <a:latin typeface="Old Standard TT"/>
                <a:ea typeface="Old Standard TT"/>
                <a:cs typeface="Old Standard TT"/>
                <a:sym typeface="Old Standard TT"/>
              </a:rPr>
              <a:t>Ananya Deepak Deoghare (UID: 005627628)</a:t>
            </a:r>
            <a:endParaRPr sz="2400">
              <a:solidFill>
                <a:schemeClr val="dk2"/>
              </a:solidFill>
              <a:latin typeface="Old Standard TT"/>
              <a:ea typeface="Old Standard TT"/>
              <a:cs typeface="Old Standard TT"/>
              <a:sym typeface="Old Standard TT"/>
            </a:endParaRPr>
          </a:p>
          <a:p>
            <a:pPr indent="0" lvl="0" marL="0" rtl="0" algn="l">
              <a:spcBef>
                <a:spcPts val="0"/>
              </a:spcBef>
              <a:spcAft>
                <a:spcPts val="0"/>
              </a:spcAft>
              <a:buNone/>
            </a:pPr>
            <a:r>
              <a:rPr lang="en" sz="2400">
                <a:solidFill>
                  <a:schemeClr val="dk2"/>
                </a:solidFill>
                <a:latin typeface="Old Standard TT"/>
                <a:ea typeface="Old Standard TT"/>
                <a:cs typeface="Old Standard TT"/>
                <a:sym typeface="Old Standard TT"/>
              </a:rPr>
              <a:t>Kimaya Kulkarni (UID 805528337)</a:t>
            </a:r>
            <a:endParaRPr sz="2400">
              <a:solidFill>
                <a:schemeClr val="dk2"/>
              </a:solidFill>
              <a:latin typeface="Old Standard TT"/>
              <a:ea typeface="Old Standard TT"/>
              <a:cs typeface="Old Standard TT"/>
              <a:sym typeface="Old Standard TT"/>
            </a:endParaRPr>
          </a:p>
        </p:txBody>
      </p:sp>
      <p:pic>
        <p:nvPicPr>
          <p:cNvPr id="88" name="Google Shape;88;p13"/>
          <p:cNvPicPr preferRelativeResize="0"/>
          <p:nvPr/>
        </p:nvPicPr>
        <p:blipFill rotWithShape="1">
          <a:blip r:embed="rId3">
            <a:alphaModFix/>
          </a:blip>
          <a:srcRect b="-11135" l="0" r="0" t="0"/>
          <a:stretch/>
        </p:blipFill>
        <p:spPr>
          <a:xfrm>
            <a:off x="2732088" y="1831700"/>
            <a:ext cx="3679826" cy="2821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Challenges Faced</a:t>
            </a:r>
            <a:endParaRPr/>
          </a:p>
        </p:txBody>
      </p:sp>
      <p:sp>
        <p:nvSpPr>
          <p:cNvPr id="142" name="Google Shape;142;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Realized our loss function will not work on Deepphys model so had to switch to Physnet. </a:t>
            </a:r>
            <a:endParaRPr/>
          </a:p>
          <a:p>
            <a:pPr indent="-311150" lvl="0" marL="457200" rtl="0" algn="l">
              <a:spcBef>
                <a:spcPts val="0"/>
              </a:spcBef>
              <a:spcAft>
                <a:spcPts val="0"/>
              </a:spcAft>
              <a:buSzPts val="1300"/>
              <a:buChar char="●"/>
            </a:pPr>
            <a:r>
              <a:rPr lang="en"/>
              <a:t>Getting Physnet to run on UBFC dataset</a:t>
            </a:r>
            <a:endParaRPr/>
          </a:p>
          <a:p>
            <a:pPr indent="-311150" lvl="0" marL="457200" rtl="0" algn="l">
              <a:spcBef>
                <a:spcPts val="0"/>
              </a:spcBef>
              <a:spcAft>
                <a:spcPts val="0"/>
              </a:spcAft>
              <a:buSzPts val="1300"/>
              <a:buChar char="●"/>
            </a:pPr>
            <a:r>
              <a:rPr lang="en"/>
              <a:t>Loss function: Initial max correlation results were random</a:t>
            </a:r>
            <a:endParaRPr/>
          </a:p>
          <a:p>
            <a:pPr indent="-311150" lvl="0" marL="457200" rtl="0" algn="l">
              <a:spcBef>
                <a:spcPts val="0"/>
              </a:spcBef>
              <a:spcAft>
                <a:spcPts val="0"/>
              </a:spcAft>
              <a:buSzPts val="1300"/>
              <a:buChar char="●"/>
            </a:pPr>
            <a:r>
              <a:rPr lang="en"/>
              <a:t>We have not concluded which loss function performs better among the two we came up with.</a:t>
            </a:r>
            <a:endParaRPr/>
          </a:p>
          <a:p>
            <a:pPr indent="-311150" lvl="0" marL="457200" rtl="0" algn="l">
              <a:spcBef>
                <a:spcPts val="0"/>
              </a:spcBef>
              <a:spcAft>
                <a:spcPts val="0"/>
              </a:spcAft>
              <a:buSzPts val="1300"/>
              <a:buChar char="●"/>
            </a:pPr>
            <a:r>
              <a:rPr lang="en"/>
              <a:t>The loss function has high computational cost  </a:t>
            </a:r>
            <a:endParaRPr/>
          </a:p>
          <a:p>
            <a:pPr indent="0" lvl="0" marL="45720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6" name="Shape 146"/>
        <p:cNvGrpSpPr/>
        <p:nvPr/>
      </p:nvGrpSpPr>
      <p:grpSpPr>
        <a:xfrm>
          <a:off x="0" y="0"/>
          <a:ext cx="0" cy="0"/>
          <a:chOff x="0" y="0"/>
          <a:chExt cx="0" cy="0"/>
        </a:xfrm>
      </p:grpSpPr>
      <p:sp>
        <p:nvSpPr>
          <p:cNvPr id="147" name="Google Shape;147;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148" name="Google Shape;148;p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sz="1550">
                <a:solidFill>
                  <a:srgbClr val="000000"/>
                </a:solidFill>
                <a:highlight>
                  <a:srgbClr val="FFFFFF"/>
                </a:highlight>
                <a:latin typeface="Arial"/>
                <a:ea typeface="Arial"/>
                <a:cs typeface="Arial"/>
                <a:sym typeface="Arial"/>
              </a:rPr>
              <a:t>We came up with a shift robust loss function which can be used to train a model on misaligned data without any manual changes needed.  </a:t>
            </a:r>
            <a:endParaRPr sz="1550">
              <a:solidFill>
                <a:srgbClr val="000000"/>
              </a:solidFill>
              <a:highlight>
                <a:srgbClr val="FFFFFF"/>
              </a:highlight>
              <a:latin typeface="Arial"/>
              <a:ea typeface="Arial"/>
              <a:cs typeface="Arial"/>
              <a:sym typeface="Arial"/>
            </a:endParaRPr>
          </a:p>
          <a:p>
            <a:pPr indent="-327025" lvl="0" marL="457200" rtl="0" algn="l">
              <a:spcBef>
                <a:spcPts val="0"/>
              </a:spcBef>
              <a:spcAft>
                <a:spcPts val="0"/>
              </a:spcAft>
              <a:buClr>
                <a:srgbClr val="000000"/>
              </a:buClr>
              <a:buSzPts val="1550"/>
              <a:buFont typeface="Arial"/>
              <a:buChar char="●"/>
            </a:pPr>
            <a:r>
              <a:rPr lang="en" sz="1550">
                <a:solidFill>
                  <a:srgbClr val="000000"/>
                </a:solidFill>
                <a:highlight>
                  <a:srgbClr val="FFFFFF"/>
                </a:highlight>
                <a:latin typeface="Arial"/>
                <a:ea typeface="Arial"/>
                <a:cs typeface="Arial"/>
                <a:sym typeface="Arial"/>
              </a:rPr>
              <a:t>Both our loss functions give better results than the baseline on UBFC dataset. </a:t>
            </a:r>
            <a:endParaRPr sz="1550">
              <a:solidFill>
                <a:srgbClr val="000000"/>
              </a:solidFill>
              <a:highlight>
                <a:srgbClr val="FFFFFF"/>
              </a:highlight>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2" name="Shape 152"/>
        <p:cNvGrpSpPr/>
        <p:nvPr/>
      </p:nvGrpSpPr>
      <p:grpSpPr>
        <a:xfrm>
          <a:off x="0" y="0"/>
          <a:ext cx="0" cy="0"/>
          <a:chOff x="0" y="0"/>
          <a:chExt cx="0" cy="0"/>
        </a:xfrm>
      </p:grpSpPr>
      <p:sp>
        <p:nvSpPr>
          <p:cNvPr id="153" name="Google Shape;153;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Steps</a:t>
            </a:r>
            <a:endParaRPr/>
          </a:p>
        </p:txBody>
      </p:sp>
      <p:sp>
        <p:nvSpPr>
          <p:cNvPr id="154" name="Google Shape;154;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As observed from the results so far for no shift MSE + Max correlation loss works best but for signals with shift the loss function with a learning </a:t>
            </a:r>
            <a:r>
              <a:rPr lang="en"/>
              <a:t>parameter</a:t>
            </a:r>
            <a:r>
              <a:rPr lang="en"/>
              <a:t> works well. We want to see if different max shift value gives different results. We plan to test this on max shift =4,7 next.  (will try to do it in next two weeks!) </a:t>
            </a:r>
            <a:endParaRPr/>
          </a:p>
          <a:p>
            <a:pPr indent="-311150" lvl="0" marL="457200" rtl="0" algn="l">
              <a:spcBef>
                <a:spcPts val="0"/>
              </a:spcBef>
              <a:spcAft>
                <a:spcPts val="0"/>
              </a:spcAft>
              <a:buSzPts val="1300"/>
              <a:buChar char="●"/>
            </a:pPr>
            <a:r>
              <a:rPr lang="en"/>
              <a:t>Try out negative pearson coefficient loss function. </a:t>
            </a:r>
            <a:endParaRPr/>
          </a:p>
          <a:p>
            <a:pPr indent="-311150" lvl="0" marL="457200" rtl="0" algn="l">
              <a:spcBef>
                <a:spcPts val="0"/>
              </a:spcBef>
              <a:spcAft>
                <a:spcPts val="0"/>
              </a:spcAft>
              <a:buSzPts val="1300"/>
              <a:buChar char="●"/>
            </a:pPr>
            <a:r>
              <a:rPr lang="en"/>
              <a:t>Try out different datasets on different models and datasets to test our loss function on rPPG</a:t>
            </a:r>
            <a:endParaRPr/>
          </a:p>
          <a:p>
            <a:pPr indent="-311150" lvl="0" marL="457200" rtl="0" algn="l">
              <a:spcBef>
                <a:spcPts val="0"/>
              </a:spcBef>
              <a:spcAft>
                <a:spcPts val="0"/>
              </a:spcAft>
              <a:buSzPts val="1300"/>
              <a:buChar char="●"/>
            </a:pPr>
            <a:r>
              <a:rPr lang="en"/>
              <a:t>Find more applications which may have a misalignment in data due to use of different instruments and try out those datasets with our loss function. </a:t>
            </a:r>
            <a:endParaRPr/>
          </a:p>
          <a:p>
            <a:pPr indent="0" lvl="0" marL="45720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8" name="Shape 158"/>
        <p:cNvGrpSpPr/>
        <p:nvPr/>
      </p:nvGrpSpPr>
      <p:grpSpPr>
        <a:xfrm>
          <a:off x="0" y="0"/>
          <a:ext cx="0" cy="0"/>
          <a:chOff x="0" y="0"/>
          <a:chExt cx="0" cy="0"/>
        </a:xfrm>
      </p:grpSpPr>
      <p:sp>
        <p:nvSpPr>
          <p:cNvPr id="159" name="Google Shape;159;p25"/>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Thank you!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94" name="Google Shape;94;p14"/>
          <p:cNvSpPr txBox="1"/>
          <p:nvPr>
            <p:ph idx="1" type="body"/>
          </p:nvPr>
        </p:nvSpPr>
        <p:spPr>
          <a:xfrm>
            <a:off x="729450" y="2078875"/>
            <a:ext cx="7688700" cy="27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Heart rate (HR) is an important physiological indicator that reflects the physical and mental status of the human body.  Contactless HR estimation methods have been developed with the use of Computer vision or deep learning algorithms. Remote PPG (rPPG) works by looking at slight colour changes in mainly the facial region. </a:t>
            </a:r>
            <a:endParaRPr/>
          </a:p>
          <a:p>
            <a:pPr indent="0" lvl="0" marL="0" rtl="0" algn="l">
              <a:spcBef>
                <a:spcPts val="1200"/>
              </a:spcBef>
              <a:spcAft>
                <a:spcPts val="0"/>
              </a:spcAft>
              <a:buNone/>
            </a:pPr>
            <a:r>
              <a:rPr lang="en"/>
              <a:t>Existing methods on vital signs detection have focused on obtaining state-of-the-art performance, with little practical consideration of the input data for the network. One such consideration is the misalignment of the input and ground truth data.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Application chosen: rPPG </a:t>
            </a:r>
            <a:endParaRPr/>
          </a:p>
        </p:txBody>
      </p:sp>
      <p:pic>
        <p:nvPicPr>
          <p:cNvPr id="100" name="Google Shape;100;p15"/>
          <p:cNvPicPr preferRelativeResize="0"/>
          <p:nvPr/>
        </p:nvPicPr>
        <p:blipFill>
          <a:blip r:embed="rId3">
            <a:alphaModFix/>
          </a:blip>
          <a:stretch>
            <a:fillRect/>
          </a:stretch>
        </p:blipFill>
        <p:spPr>
          <a:xfrm>
            <a:off x="676663" y="1853850"/>
            <a:ext cx="7794275" cy="3027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it’s </a:t>
            </a:r>
            <a:r>
              <a:rPr lang="en"/>
              <a:t>relevant</a:t>
            </a:r>
            <a:r>
              <a:rPr lang="en"/>
              <a:t> to what we are learning</a:t>
            </a:r>
            <a:endParaRPr/>
          </a:p>
        </p:txBody>
      </p:sp>
      <p:sp>
        <p:nvSpPr>
          <p:cNvPr id="106" name="Google Shape;106;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used the below concepts that we learnt in class:</a:t>
            </a:r>
            <a:endParaRPr/>
          </a:p>
          <a:p>
            <a:pPr indent="0" lvl="0" marL="0" rtl="0" algn="l">
              <a:spcBef>
                <a:spcPts val="1200"/>
              </a:spcBef>
              <a:spcAft>
                <a:spcPts val="0"/>
              </a:spcAft>
              <a:buNone/>
            </a:pPr>
            <a:r>
              <a:rPr lang="en"/>
              <a:t>• K fold Cross Validation</a:t>
            </a:r>
            <a:endParaRPr/>
          </a:p>
          <a:p>
            <a:pPr indent="0" lvl="0" marL="0" rtl="0" algn="l">
              <a:spcBef>
                <a:spcPts val="1200"/>
              </a:spcBef>
              <a:spcAft>
                <a:spcPts val="0"/>
              </a:spcAft>
              <a:buNone/>
            </a:pPr>
            <a:r>
              <a:rPr lang="en"/>
              <a:t>• Pearson Correlation (Covariance) </a:t>
            </a:r>
            <a:endParaRPr/>
          </a:p>
          <a:p>
            <a:pPr indent="0" lvl="0" marL="0" rtl="0" algn="l">
              <a:spcBef>
                <a:spcPts val="1200"/>
              </a:spcBef>
              <a:spcAft>
                <a:spcPts val="0"/>
              </a:spcAft>
              <a:buNone/>
            </a:pPr>
            <a:r>
              <a:rPr lang="en"/>
              <a:t>• Mean Squared Error Metrics </a:t>
            </a:r>
            <a:endParaRPr/>
          </a:p>
          <a:p>
            <a:pPr indent="0" lvl="0" marL="0" rtl="0" algn="l">
              <a:spcBef>
                <a:spcPts val="1200"/>
              </a:spcBef>
              <a:spcAft>
                <a:spcPts val="1200"/>
              </a:spcAft>
              <a:buNone/>
            </a:pPr>
            <a:r>
              <a:rPr lang="en"/>
              <a:t>• Mean Absolute Error Metrics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to use the Codebase? </a:t>
            </a:r>
            <a:endParaRPr/>
          </a:p>
        </p:txBody>
      </p:sp>
      <p:sp>
        <p:nvSpPr>
          <p:cNvPr id="112" name="Google Shape;112;p17"/>
          <p:cNvSpPr txBox="1"/>
          <p:nvPr>
            <p:ph idx="1" type="body"/>
          </p:nvPr>
        </p:nvSpPr>
        <p:spPr>
          <a:xfrm>
            <a:off x="589800" y="1853850"/>
            <a:ext cx="7968000" cy="3030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770"/>
              <a:buNone/>
            </a:pPr>
            <a:r>
              <a:rPr lang="en" sz="1200">
                <a:solidFill>
                  <a:schemeClr val="dk2"/>
                </a:solidFill>
                <a:latin typeface="Arial"/>
                <a:ea typeface="Arial"/>
                <a:cs typeface="Arial"/>
                <a:sym typeface="Arial"/>
              </a:rPr>
              <a:t>Main Folder: </a:t>
            </a:r>
            <a:endParaRPr sz="1200">
              <a:solidFill>
                <a:schemeClr val="dk2"/>
              </a:solidFill>
              <a:latin typeface="Arial"/>
              <a:ea typeface="Arial"/>
              <a:cs typeface="Arial"/>
              <a:sym typeface="Arial"/>
            </a:endParaRPr>
          </a:p>
          <a:p>
            <a:pPr indent="-304800" lvl="0" marL="457200" rtl="0" algn="l">
              <a:lnSpc>
                <a:spcPct val="100000"/>
              </a:lnSpc>
              <a:spcBef>
                <a:spcPts val="0"/>
              </a:spcBef>
              <a:spcAft>
                <a:spcPts val="0"/>
              </a:spcAft>
              <a:buClr>
                <a:schemeClr val="dk2"/>
              </a:buClr>
              <a:buSzPts val="1200"/>
              <a:buFont typeface="Arial"/>
              <a:buAutoNum type="arabicPeriod"/>
            </a:pPr>
            <a:r>
              <a:rPr lang="en" sz="1200">
                <a:solidFill>
                  <a:schemeClr val="dk2"/>
                </a:solidFill>
                <a:latin typeface="Arial"/>
                <a:ea typeface="Arial"/>
                <a:cs typeface="Arial"/>
                <a:sym typeface="Arial"/>
              </a:rPr>
              <a:t>Src folder</a:t>
            </a:r>
            <a:r>
              <a:rPr lang="en" sz="1200">
                <a:solidFill>
                  <a:schemeClr val="dk2"/>
                </a:solidFill>
                <a:latin typeface="Arial"/>
                <a:ea typeface="Arial"/>
                <a:cs typeface="Arial"/>
                <a:sym typeface="Arial"/>
              </a:rPr>
              <a:t>:</a:t>
            </a:r>
            <a:endParaRPr sz="1200">
              <a:solidFill>
                <a:schemeClr val="dk2"/>
              </a:solidFill>
              <a:latin typeface="Arial"/>
              <a:ea typeface="Arial"/>
              <a:cs typeface="Arial"/>
              <a:sym typeface="Arial"/>
            </a:endParaRPr>
          </a:p>
          <a:p>
            <a:pPr indent="-304800" lvl="0" marL="914400" rtl="0" algn="l">
              <a:lnSpc>
                <a:spcPct val="105000"/>
              </a:lnSpc>
              <a:spcBef>
                <a:spcPts val="0"/>
              </a:spcBef>
              <a:spcAft>
                <a:spcPts val="0"/>
              </a:spcAft>
              <a:buClr>
                <a:schemeClr val="dk2"/>
              </a:buClr>
              <a:buSzPts val="1200"/>
              <a:buFont typeface="Arial"/>
              <a:buChar char="●"/>
            </a:pPr>
            <a:r>
              <a:rPr lang="en" sz="1200">
                <a:solidFill>
                  <a:schemeClr val="dk2"/>
                </a:solidFill>
                <a:latin typeface="Arial"/>
                <a:ea typeface="Arial"/>
                <a:cs typeface="Arial"/>
                <a:sym typeface="Arial"/>
              </a:rPr>
              <a:t>Errfunc.py : Contains loss functions</a:t>
            </a:r>
            <a:endParaRPr sz="1200">
              <a:solidFill>
                <a:schemeClr val="dk2"/>
              </a:solidFill>
              <a:latin typeface="Arial"/>
              <a:ea typeface="Arial"/>
              <a:cs typeface="Arial"/>
              <a:sym typeface="Arial"/>
            </a:endParaRPr>
          </a:p>
          <a:p>
            <a:pPr indent="-304800" lvl="0" marL="914400" rtl="0" algn="l">
              <a:lnSpc>
                <a:spcPct val="105000"/>
              </a:lnSpc>
              <a:spcBef>
                <a:spcPts val="0"/>
              </a:spcBef>
              <a:spcAft>
                <a:spcPts val="0"/>
              </a:spcAft>
              <a:buClr>
                <a:schemeClr val="dk2"/>
              </a:buClr>
              <a:buSzPts val="1200"/>
              <a:buFont typeface="Arial"/>
              <a:buChar char="●"/>
            </a:pPr>
            <a:r>
              <a:rPr lang="en" sz="1200">
                <a:solidFill>
                  <a:schemeClr val="dk2"/>
                </a:solidFill>
                <a:latin typeface="Arial"/>
                <a:ea typeface="Arial"/>
                <a:cs typeface="Arial"/>
                <a:sym typeface="Arial"/>
              </a:rPr>
              <a:t>Archs.py  : Contains model architecture</a:t>
            </a:r>
            <a:endParaRPr sz="1200">
              <a:solidFill>
                <a:schemeClr val="dk2"/>
              </a:solidFill>
              <a:latin typeface="Arial"/>
              <a:ea typeface="Arial"/>
              <a:cs typeface="Arial"/>
              <a:sym typeface="Arial"/>
            </a:endParaRPr>
          </a:p>
          <a:p>
            <a:pPr indent="-304800" lvl="0" marL="914400" rtl="0" algn="l">
              <a:lnSpc>
                <a:spcPct val="105000"/>
              </a:lnSpc>
              <a:spcBef>
                <a:spcPts val="0"/>
              </a:spcBef>
              <a:spcAft>
                <a:spcPts val="0"/>
              </a:spcAft>
              <a:buClr>
                <a:schemeClr val="dk2"/>
              </a:buClr>
              <a:buSzPts val="1200"/>
              <a:buFont typeface="Arial"/>
              <a:buChar char="●"/>
            </a:pPr>
            <a:r>
              <a:rPr lang="en" sz="1200">
                <a:solidFill>
                  <a:schemeClr val="dk2"/>
                </a:solidFill>
                <a:latin typeface="Arial"/>
                <a:ea typeface="Arial"/>
                <a:cs typeface="Arial"/>
                <a:sym typeface="Arial"/>
              </a:rPr>
              <a:t>Dset.py : Dataloaders for different datasets</a:t>
            </a:r>
            <a:endParaRPr sz="1200">
              <a:solidFill>
                <a:schemeClr val="dk2"/>
              </a:solidFill>
              <a:latin typeface="Arial"/>
              <a:ea typeface="Arial"/>
              <a:cs typeface="Arial"/>
              <a:sym typeface="Arial"/>
            </a:endParaRPr>
          </a:p>
          <a:p>
            <a:pPr indent="-304800" lvl="0" marL="457200" rtl="0" algn="l">
              <a:lnSpc>
                <a:spcPct val="100000"/>
              </a:lnSpc>
              <a:spcBef>
                <a:spcPts val="0"/>
              </a:spcBef>
              <a:spcAft>
                <a:spcPts val="0"/>
              </a:spcAft>
              <a:buClr>
                <a:schemeClr val="dk2"/>
              </a:buClr>
              <a:buSzPts val="1200"/>
              <a:buFont typeface="Arial"/>
              <a:buAutoNum type="arabicPeriod"/>
            </a:pPr>
            <a:r>
              <a:rPr lang="en" sz="1200">
                <a:solidFill>
                  <a:schemeClr val="dk2"/>
                </a:solidFill>
                <a:latin typeface="Arial"/>
                <a:ea typeface="Arial"/>
                <a:cs typeface="Arial"/>
                <a:sym typeface="Arial"/>
              </a:rPr>
              <a:t>Train.py </a:t>
            </a:r>
            <a:endParaRPr sz="1200">
              <a:solidFill>
                <a:schemeClr val="dk2"/>
              </a:solidFill>
              <a:latin typeface="Arial"/>
              <a:ea typeface="Arial"/>
              <a:cs typeface="Arial"/>
              <a:sym typeface="Arial"/>
            </a:endParaRPr>
          </a:p>
          <a:p>
            <a:pPr indent="-304800" lvl="0" marL="457200" rtl="0" algn="l">
              <a:lnSpc>
                <a:spcPct val="100000"/>
              </a:lnSpc>
              <a:spcBef>
                <a:spcPts val="0"/>
              </a:spcBef>
              <a:spcAft>
                <a:spcPts val="0"/>
              </a:spcAft>
              <a:buClr>
                <a:schemeClr val="dk2"/>
              </a:buClr>
              <a:buSzPts val="1200"/>
              <a:buFont typeface="Arial"/>
              <a:buAutoNum type="arabicPeriod"/>
            </a:pPr>
            <a:r>
              <a:rPr lang="en" sz="1200">
                <a:solidFill>
                  <a:schemeClr val="dk2"/>
                </a:solidFill>
                <a:latin typeface="Arial"/>
                <a:ea typeface="Arial"/>
                <a:cs typeface="Arial"/>
                <a:sym typeface="Arial"/>
              </a:rPr>
              <a:t>infer.py</a:t>
            </a:r>
            <a:endParaRPr sz="1200">
              <a:solidFill>
                <a:schemeClr val="dk2"/>
              </a:solidFill>
              <a:latin typeface="Arial"/>
              <a:ea typeface="Arial"/>
              <a:cs typeface="Arial"/>
              <a:sym typeface="Arial"/>
            </a:endParaRPr>
          </a:p>
          <a:p>
            <a:pPr indent="-304800" lvl="0" marL="457200" rtl="0" algn="l">
              <a:lnSpc>
                <a:spcPct val="105000"/>
              </a:lnSpc>
              <a:spcBef>
                <a:spcPts val="0"/>
              </a:spcBef>
              <a:spcAft>
                <a:spcPts val="0"/>
              </a:spcAft>
              <a:buClr>
                <a:schemeClr val="dk2"/>
              </a:buClr>
              <a:buSzPts val="1200"/>
              <a:buFont typeface="Arial"/>
              <a:buAutoNum type="arabicPeriod"/>
            </a:pPr>
            <a:r>
              <a:rPr b="1" lang="en" sz="1200">
                <a:solidFill>
                  <a:schemeClr val="dk2"/>
                </a:solidFill>
                <a:latin typeface="Arial"/>
                <a:ea typeface="Arial"/>
                <a:cs typeface="Arial"/>
                <a:sym typeface="Arial"/>
              </a:rPr>
              <a:t>Physnet.ipynb </a:t>
            </a:r>
            <a:r>
              <a:rPr lang="en" sz="1200">
                <a:solidFill>
                  <a:schemeClr val="dk2"/>
                </a:solidFill>
                <a:latin typeface="Arial"/>
                <a:ea typeface="Arial"/>
                <a:cs typeface="Arial"/>
                <a:sym typeface="Arial"/>
              </a:rPr>
              <a:t>: Contains code to train and test on the dataset</a:t>
            </a:r>
            <a:endParaRPr sz="1200">
              <a:solidFill>
                <a:schemeClr val="dk2"/>
              </a:solidFill>
              <a:latin typeface="Arial"/>
              <a:ea typeface="Arial"/>
              <a:cs typeface="Arial"/>
              <a:sym typeface="Arial"/>
            </a:endParaRPr>
          </a:p>
          <a:p>
            <a:pPr indent="-304800" lvl="0" marL="914400" rtl="0" algn="l">
              <a:lnSpc>
                <a:spcPct val="105000"/>
              </a:lnSpc>
              <a:spcBef>
                <a:spcPts val="0"/>
              </a:spcBef>
              <a:spcAft>
                <a:spcPts val="0"/>
              </a:spcAft>
              <a:buClr>
                <a:schemeClr val="dk2"/>
              </a:buClr>
              <a:buSzPts val="1200"/>
              <a:buFont typeface="Arial"/>
              <a:buChar char="●"/>
            </a:pPr>
            <a:r>
              <a:rPr lang="en" sz="1200">
                <a:solidFill>
                  <a:schemeClr val="dk2"/>
                </a:solidFill>
                <a:latin typeface="Arial"/>
                <a:ea typeface="Arial"/>
                <a:cs typeface="Arial"/>
                <a:sym typeface="Arial"/>
              </a:rPr>
              <a:t>Preamble &amp; Imports: Imports necessary packages </a:t>
            </a:r>
            <a:endParaRPr sz="1200">
              <a:solidFill>
                <a:schemeClr val="dk2"/>
              </a:solidFill>
              <a:latin typeface="Arial"/>
              <a:ea typeface="Arial"/>
              <a:cs typeface="Arial"/>
              <a:sym typeface="Arial"/>
            </a:endParaRPr>
          </a:p>
          <a:p>
            <a:pPr indent="-304800" lvl="0" marL="914400" rtl="0" algn="l">
              <a:lnSpc>
                <a:spcPct val="105000"/>
              </a:lnSpc>
              <a:spcBef>
                <a:spcPts val="0"/>
              </a:spcBef>
              <a:spcAft>
                <a:spcPts val="0"/>
              </a:spcAft>
              <a:buClr>
                <a:schemeClr val="dk2"/>
              </a:buClr>
              <a:buSzPts val="1200"/>
              <a:buFont typeface="Arial"/>
              <a:buChar char="●"/>
            </a:pPr>
            <a:r>
              <a:rPr lang="en" sz="1200">
                <a:solidFill>
                  <a:schemeClr val="dk2"/>
                </a:solidFill>
                <a:latin typeface="Arial"/>
                <a:ea typeface="Arial"/>
                <a:cs typeface="Arial"/>
                <a:sym typeface="Arial"/>
              </a:rPr>
              <a:t>Train Physnet:  Runs train.py file, needs inputs of dataset name, path, loss function name, number of epochs</a:t>
            </a:r>
            <a:endParaRPr sz="1200">
              <a:solidFill>
                <a:schemeClr val="dk2"/>
              </a:solidFill>
              <a:latin typeface="Arial"/>
              <a:ea typeface="Arial"/>
              <a:cs typeface="Arial"/>
              <a:sym typeface="Arial"/>
            </a:endParaRPr>
          </a:p>
          <a:p>
            <a:pPr indent="-304800" lvl="0" marL="914400" rtl="0" algn="l">
              <a:lnSpc>
                <a:spcPct val="105000"/>
              </a:lnSpc>
              <a:spcBef>
                <a:spcPts val="0"/>
              </a:spcBef>
              <a:spcAft>
                <a:spcPts val="0"/>
              </a:spcAft>
              <a:buClr>
                <a:schemeClr val="dk2"/>
              </a:buClr>
              <a:buSzPts val="1200"/>
              <a:buFont typeface="Arial"/>
              <a:buChar char="●"/>
            </a:pPr>
            <a:r>
              <a:rPr lang="en" sz="1200">
                <a:solidFill>
                  <a:schemeClr val="dk2"/>
                </a:solidFill>
                <a:latin typeface="Arial"/>
                <a:ea typeface="Arial"/>
                <a:cs typeface="Arial"/>
                <a:sym typeface="Arial"/>
              </a:rPr>
              <a:t>Estimate signals of new videos: Test on videos in test set, need to specify test samples, paths, checkpoint to be used</a:t>
            </a:r>
            <a:endParaRPr sz="1200">
              <a:solidFill>
                <a:schemeClr val="dk2"/>
              </a:solidFill>
              <a:latin typeface="Arial"/>
              <a:ea typeface="Arial"/>
              <a:cs typeface="Arial"/>
              <a:sym typeface="Arial"/>
            </a:endParaRPr>
          </a:p>
          <a:p>
            <a:pPr indent="-304800" lvl="0" marL="914400" rtl="0" algn="l">
              <a:lnSpc>
                <a:spcPct val="105000"/>
              </a:lnSpc>
              <a:spcBef>
                <a:spcPts val="0"/>
              </a:spcBef>
              <a:spcAft>
                <a:spcPts val="0"/>
              </a:spcAft>
              <a:buClr>
                <a:schemeClr val="dk2"/>
              </a:buClr>
              <a:buSzPts val="1200"/>
              <a:buFont typeface="Arial"/>
              <a:buChar char="●"/>
            </a:pPr>
            <a:r>
              <a:rPr lang="en" sz="1200">
                <a:solidFill>
                  <a:schemeClr val="dk2"/>
                </a:solidFill>
                <a:latin typeface="Arial"/>
                <a:ea typeface="Arial"/>
                <a:cs typeface="Arial"/>
                <a:sym typeface="Arial"/>
              </a:rPr>
              <a:t>Obtain Results and Metrics: Finds heart rates from windowed rppg signals, finds mae values and averages them.</a:t>
            </a:r>
            <a:endParaRPr sz="1200">
              <a:solidFill>
                <a:schemeClr val="dk2"/>
              </a:solidFill>
              <a:latin typeface="Arial"/>
              <a:ea typeface="Arial"/>
              <a:cs typeface="Arial"/>
              <a:sym typeface="Arial"/>
            </a:endParaRPr>
          </a:p>
          <a:p>
            <a:pPr indent="0" lvl="0" marL="0" rtl="0" algn="l">
              <a:lnSpc>
                <a:spcPct val="105000"/>
              </a:lnSpc>
              <a:spcBef>
                <a:spcPts val="1200"/>
              </a:spcBef>
              <a:spcAft>
                <a:spcPts val="1200"/>
              </a:spcAft>
              <a:buSzPts val="770"/>
              <a:buNone/>
            </a:pPr>
            <a:r>
              <a:t/>
            </a:r>
            <a:endParaRPr sz="1200">
              <a:solidFill>
                <a:schemeClr val="dk2"/>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Loss Function</a:t>
            </a:r>
            <a:endParaRPr/>
          </a:p>
        </p:txBody>
      </p:sp>
      <p:sp>
        <p:nvSpPr>
          <p:cNvPr id="118" name="Google Shape;118;p18"/>
          <p:cNvSpPr txBox="1"/>
          <p:nvPr>
            <p:ph idx="1" type="body"/>
          </p:nvPr>
        </p:nvSpPr>
        <p:spPr>
          <a:xfrm>
            <a:off x="729450" y="1853850"/>
            <a:ext cx="8266200" cy="3075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852"/>
              <a:buNone/>
            </a:pPr>
            <a:r>
              <a:rPr b="1" lang="en" sz="1030" u="sng"/>
              <a:t>MSE + Max Correlation:</a:t>
            </a:r>
            <a:endParaRPr b="1" sz="1030" u="sng"/>
          </a:p>
          <a:p>
            <a:pPr indent="0" lvl="0" marL="0" rtl="0" algn="just">
              <a:lnSpc>
                <a:spcPct val="95000"/>
              </a:lnSpc>
              <a:spcBef>
                <a:spcPts val="1200"/>
              </a:spcBef>
              <a:spcAft>
                <a:spcPts val="0"/>
              </a:spcAft>
              <a:buSzPts val="852"/>
              <a:buNone/>
            </a:pPr>
            <a:r>
              <a:rPr lang="en" sz="1030"/>
              <a:t>Cross correlation gives us how correlated the signals are and index/shift at which the cross correlation is maximum. We then shift the x such that x and y are maximum correlated. This is chosen as closely aligned signal and we calculate loss as a</a:t>
            </a:r>
            <a:r>
              <a:rPr lang="en" sz="1030"/>
              <a:t>s </a:t>
            </a:r>
            <a:endParaRPr sz="1030"/>
          </a:p>
          <a:p>
            <a:pPr indent="0" lvl="0" marL="0" rtl="0" algn="just">
              <a:lnSpc>
                <a:spcPct val="95000"/>
              </a:lnSpc>
              <a:spcBef>
                <a:spcPts val="1200"/>
              </a:spcBef>
              <a:spcAft>
                <a:spcPts val="0"/>
              </a:spcAft>
              <a:buSzPts val="852"/>
              <a:buNone/>
            </a:pPr>
            <a:r>
              <a:rPr b="1" lang="en" sz="1030"/>
              <a:t>L_1 = ||x-y||</a:t>
            </a:r>
            <a:r>
              <a:rPr b="1" baseline="-25000" lang="en" sz="1030"/>
              <a:t>2</a:t>
            </a:r>
            <a:r>
              <a:rPr b="1" lang="en" sz="1030"/>
              <a:t>.</a:t>
            </a:r>
            <a:endParaRPr sz="1030"/>
          </a:p>
          <a:p>
            <a:pPr indent="0" lvl="0" marL="0" rtl="0" algn="just">
              <a:lnSpc>
                <a:spcPct val="95000"/>
              </a:lnSpc>
              <a:spcBef>
                <a:spcPts val="1200"/>
              </a:spcBef>
              <a:spcAft>
                <a:spcPts val="0"/>
              </a:spcAft>
              <a:buSzPts val="852"/>
              <a:buNone/>
            </a:pPr>
            <a:r>
              <a:rPr b="1" lang="en" sz="1030"/>
              <a:t>L_2 = MSE(x,y)</a:t>
            </a:r>
            <a:r>
              <a:rPr lang="en" sz="1030"/>
              <a:t> </a:t>
            </a:r>
            <a:endParaRPr sz="1030"/>
          </a:p>
          <a:p>
            <a:pPr indent="0" lvl="0" marL="0" rtl="0" algn="just">
              <a:lnSpc>
                <a:spcPct val="95000"/>
              </a:lnSpc>
              <a:spcBef>
                <a:spcPts val="1200"/>
              </a:spcBef>
              <a:spcAft>
                <a:spcPts val="0"/>
              </a:spcAft>
              <a:buSzPts val="852"/>
              <a:buNone/>
            </a:pPr>
            <a:r>
              <a:rPr b="1" lang="en" sz="1030"/>
              <a:t>Total </a:t>
            </a:r>
            <a:r>
              <a:rPr b="1" lang="en" sz="1030"/>
              <a:t>Loss = L_1 + L_2</a:t>
            </a:r>
            <a:endParaRPr sz="1030"/>
          </a:p>
          <a:p>
            <a:pPr indent="0" lvl="0" marL="0" rtl="0" algn="l">
              <a:spcBef>
                <a:spcPts val="1200"/>
              </a:spcBef>
              <a:spcAft>
                <a:spcPts val="0"/>
              </a:spcAft>
              <a:buNone/>
            </a:pPr>
            <a:r>
              <a:rPr b="1" lang="en" sz="1200" u="sng"/>
              <a:t>Learning Parameter:</a:t>
            </a:r>
            <a:endParaRPr b="1" sz="1200" u="sng"/>
          </a:p>
          <a:p>
            <a:pPr indent="0" lvl="0" marL="0" rtl="0" algn="l">
              <a:spcBef>
                <a:spcPts val="1200"/>
              </a:spcBef>
              <a:spcAft>
                <a:spcPts val="0"/>
              </a:spcAft>
              <a:buNone/>
            </a:pPr>
            <a:r>
              <a:rPr b="1" lang="en" sz="1200"/>
              <a:t>Modified Loss = α * L_1 + (1 - α) * L_2</a:t>
            </a:r>
            <a:endParaRPr b="1" sz="1200"/>
          </a:p>
          <a:p>
            <a:pPr indent="0" lvl="0" marL="0" rtl="0" algn="l">
              <a:spcBef>
                <a:spcPts val="1200"/>
              </a:spcBef>
              <a:spcAft>
                <a:spcPts val="0"/>
              </a:spcAft>
              <a:buNone/>
            </a:pPr>
            <a:r>
              <a:rPr lang="en" sz="1200"/>
              <a:t>where α = E/N,  N = total number of epochs,  E = current epoch </a:t>
            </a:r>
            <a:endParaRPr sz="1030"/>
          </a:p>
          <a:p>
            <a:pPr indent="0" lvl="0" marL="0" rtl="0" algn="l">
              <a:lnSpc>
                <a:spcPct val="95000"/>
              </a:lnSpc>
              <a:spcBef>
                <a:spcPts val="1200"/>
              </a:spcBef>
              <a:spcAft>
                <a:spcPts val="1200"/>
              </a:spcAft>
              <a:buSzPts val="852"/>
              <a:buNone/>
            </a:pPr>
            <a:r>
              <a:t/>
            </a:r>
            <a:endParaRPr sz="103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graphicFrame>
        <p:nvGraphicFramePr>
          <p:cNvPr id="124" name="Google Shape;124;p19"/>
          <p:cNvGraphicFramePr/>
          <p:nvPr/>
        </p:nvGraphicFramePr>
        <p:xfrm>
          <a:off x="729450" y="1892200"/>
          <a:ext cx="3000000" cy="3000000"/>
        </p:xfrm>
        <a:graphic>
          <a:graphicData uri="http://schemas.openxmlformats.org/drawingml/2006/table">
            <a:tbl>
              <a:tblPr>
                <a:noFill/>
                <a:tableStyleId>{319D8A7D-03D2-48C4-941F-16867072100F}</a:tableStyleId>
              </a:tblPr>
              <a:tblGrid>
                <a:gridCol w="2413000"/>
                <a:gridCol w="1184825"/>
                <a:gridCol w="1135375"/>
              </a:tblGrid>
              <a:tr h="381000">
                <a:tc>
                  <a:txBody>
                    <a:bodyPr/>
                    <a:lstStyle/>
                    <a:p>
                      <a:pPr indent="0" lvl="0" marL="0" rtl="0" algn="l">
                        <a:spcBef>
                          <a:spcPts val="0"/>
                        </a:spcBef>
                        <a:spcAft>
                          <a:spcPts val="0"/>
                        </a:spcAft>
                        <a:buNone/>
                      </a:pPr>
                      <a:r>
                        <a:rPr lang="en"/>
                        <a:t>Loss Function</a:t>
                      </a:r>
                      <a:endParaRPr/>
                    </a:p>
                  </a:txBody>
                  <a:tcPr marT="91425" marB="91425" marR="91425" marL="91425"/>
                </a:tc>
                <a:tc>
                  <a:txBody>
                    <a:bodyPr/>
                    <a:lstStyle/>
                    <a:p>
                      <a:pPr indent="0" lvl="0" marL="0" rtl="0" algn="l">
                        <a:spcBef>
                          <a:spcPts val="0"/>
                        </a:spcBef>
                        <a:spcAft>
                          <a:spcPts val="0"/>
                        </a:spcAft>
                        <a:buNone/>
                      </a:pPr>
                      <a:r>
                        <a:rPr lang="en"/>
                        <a:t>Max Shift</a:t>
                      </a:r>
                      <a:endParaRPr/>
                    </a:p>
                  </a:txBody>
                  <a:tcPr marT="91425" marB="91425" marR="91425" marL="91425"/>
                </a:tc>
                <a:tc>
                  <a:txBody>
                    <a:bodyPr/>
                    <a:lstStyle/>
                    <a:p>
                      <a:pPr indent="0" lvl="0" marL="0" rtl="0" algn="l">
                        <a:spcBef>
                          <a:spcPts val="0"/>
                        </a:spcBef>
                        <a:spcAft>
                          <a:spcPts val="0"/>
                        </a:spcAft>
                        <a:buNone/>
                      </a:pPr>
                      <a:r>
                        <a:rPr lang="en"/>
                        <a:t>Avg Mae</a:t>
                      </a:r>
                      <a:endParaRPr/>
                    </a:p>
                  </a:txBody>
                  <a:tcPr marT="91425" marB="91425" marR="91425" marL="91425"/>
                </a:tc>
              </a:tr>
              <a:tr h="381000">
                <a:tc rowSpan="2">
                  <a:txBody>
                    <a:bodyPr/>
                    <a:lstStyle/>
                    <a:p>
                      <a:pPr indent="0" lvl="0" marL="0" rtl="0" algn="l">
                        <a:spcBef>
                          <a:spcPts val="0"/>
                        </a:spcBef>
                        <a:spcAft>
                          <a:spcPts val="0"/>
                        </a:spcAft>
                        <a:buNone/>
                      </a:pPr>
                      <a:r>
                        <a:rPr lang="en"/>
                        <a:t>MSE</a:t>
                      </a:r>
                      <a:endParaRPr/>
                    </a:p>
                  </a:txBody>
                  <a:tcPr marT="91425" marB="91425" marR="91425" marL="91425"/>
                </a:tc>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lnSpc>
                          <a:spcPct val="115000"/>
                        </a:lnSpc>
                        <a:spcBef>
                          <a:spcPts val="0"/>
                        </a:spcBef>
                        <a:spcAft>
                          <a:spcPts val="0"/>
                        </a:spcAft>
                        <a:buNone/>
                      </a:pPr>
                      <a:r>
                        <a:rPr lang="en" sz="1550">
                          <a:highlight>
                            <a:srgbClr val="FFFFFF"/>
                          </a:highlight>
                        </a:rPr>
                        <a:t>5.946</a:t>
                      </a:r>
                      <a:endParaRPr/>
                    </a:p>
                  </a:txBody>
                  <a:tcPr marT="91425" marB="91425" marR="91425" marL="91425"/>
                </a:tc>
              </a:tr>
              <a:tr h="381000">
                <a:tc vMerge="1"/>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lnSpc>
                          <a:spcPct val="115000"/>
                        </a:lnSpc>
                        <a:spcBef>
                          <a:spcPts val="0"/>
                        </a:spcBef>
                        <a:spcAft>
                          <a:spcPts val="0"/>
                        </a:spcAft>
                        <a:buNone/>
                      </a:pPr>
                      <a:r>
                        <a:rPr lang="en" sz="1550">
                          <a:highlight>
                            <a:srgbClr val="FFFFFF"/>
                          </a:highlight>
                        </a:rPr>
                        <a:t>3.250</a:t>
                      </a:r>
                      <a:endParaRPr/>
                    </a:p>
                  </a:txBody>
                  <a:tcPr marT="91425" marB="91425" marR="91425" marL="91425"/>
                </a:tc>
              </a:tr>
              <a:tr h="381000">
                <a:tc rowSpan="2">
                  <a:txBody>
                    <a:bodyPr/>
                    <a:lstStyle/>
                    <a:p>
                      <a:pPr indent="0" lvl="0" marL="0" rtl="0" algn="l">
                        <a:spcBef>
                          <a:spcPts val="0"/>
                        </a:spcBef>
                        <a:spcAft>
                          <a:spcPts val="0"/>
                        </a:spcAft>
                        <a:buNone/>
                      </a:pPr>
                      <a:r>
                        <a:rPr lang="en"/>
                        <a:t>MSE + Max corr</a:t>
                      </a:r>
                      <a:endParaRPr/>
                    </a:p>
                  </a:txBody>
                  <a:tcPr marT="91425" marB="91425" marR="91425" marL="91425"/>
                </a:tc>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lnSpc>
                          <a:spcPct val="115000"/>
                        </a:lnSpc>
                        <a:spcBef>
                          <a:spcPts val="0"/>
                        </a:spcBef>
                        <a:spcAft>
                          <a:spcPts val="0"/>
                        </a:spcAft>
                        <a:buNone/>
                      </a:pPr>
                      <a:r>
                        <a:rPr lang="en" sz="1550">
                          <a:highlight>
                            <a:srgbClr val="FFFFFF"/>
                          </a:highlight>
                        </a:rPr>
                        <a:t>4.118</a:t>
                      </a:r>
                      <a:endParaRPr/>
                    </a:p>
                  </a:txBody>
                  <a:tcPr marT="91425" marB="91425" marR="91425" marL="91425"/>
                </a:tc>
              </a:tr>
              <a:tr h="381000">
                <a:tc vMerge="1"/>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lnSpc>
                          <a:spcPct val="115000"/>
                        </a:lnSpc>
                        <a:spcBef>
                          <a:spcPts val="0"/>
                        </a:spcBef>
                        <a:spcAft>
                          <a:spcPts val="0"/>
                        </a:spcAft>
                        <a:buNone/>
                      </a:pPr>
                      <a:r>
                        <a:rPr b="1" lang="en" sz="1550">
                          <a:highlight>
                            <a:srgbClr val="FFFFFF"/>
                          </a:highlight>
                        </a:rPr>
                        <a:t>2.633</a:t>
                      </a:r>
                      <a:endParaRPr b="1"/>
                    </a:p>
                  </a:txBody>
                  <a:tcPr marT="91425" marB="91425" marR="91425" marL="91425"/>
                </a:tc>
              </a:tr>
              <a:tr h="381000">
                <a:tc rowSpan="2">
                  <a:txBody>
                    <a:bodyPr/>
                    <a:lstStyle/>
                    <a:p>
                      <a:pPr indent="0" lvl="0" marL="0" rtl="0" algn="l">
                        <a:spcBef>
                          <a:spcPts val="0"/>
                        </a:spcBef>
                        <a:spcAft>
                          <a:spcPts val="0"/>
                        </a:spcAft>
                        <a:buNone/>
                      </a:pPr>
                      <a:r>
                        <a:rPr lang="en"/>
                        <a:t>(1-</a:t>
                      </a:r>
                      <a:r>
                        <a:rPr lang="en"/>
                        <a:t>𝛂</a:t>
                      </a:r>
                      <a:r>
                        <a:rPr lang="en"/>
                        <a:t>) MSE + </a:t>
                      </a:r>
                      <a:r>
                        <a:rPr lang="en"/>
                        <a:t>𝛂 </a:t>
                      </a:r>
                      <a:r>
                        <a:rPr lang="en"/>
                        <a:t>(Max corr)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𝛂 = epoch/ total epochs</a:t>
                      </a:r>
                      <a:endParaRPr/>
                    </a:p>
                  </a:txBody>
                  <a:tcPr marT="91425" marB="91425" marR="91425" marL="91425"/>
                </a:tc>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lnSpc>
                          <a:spcPct val="115000"/>
                        </a:lnSpc>
                        <a:spcBef>
                          <a:spcPts val="0"/>
                        </a:spcBef>
                        <a:spcAft>
                          <a:spcPts val="0"/>
                        </a:spcAft>
                        <a:buNone/>
                      </a:pPr>
                      <a:r>
                        <a:rPr b="1" lang="en" sz="1550">
                          <a:highlight>
                            <a:srgbClr val="FFFFFF"/>
                          </a:highlight>
                        </a:rPr>
                        <a:t>3.136</a:t>
                      </a:r>
                      <a:endParaRPr b="1"/>
                    </a:p>
                  </a:txBody>
                  <a:tcPr marT="91425" marB="91425" marR="91425" marL="91425"/>
                </a:tc>
              </a:tr>
              <a:tr h="381000">
                <a:tc vMerge="1"/>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sz="1550">
                          <a:highlight>
                            <a:srgbClr val="FFFFFF"/>
                          </a:highlight>
                        </a:rPr>
                        <a:t>2.685</a:t>
                      </a:r>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8" name="Shape 128"/>
        <p:cNvGrpSpPr/>
        <p:nvPr/>
      </p:nvGrpSpPr>
      <p:grpSpPr>
        <a:xfrm>
          <a:off x="0" y="0"/>
          <a:ext cx="0" cy="0"/>
          <a:chOff x="0" y="0"/>
          <a:chExt cx="0" cy="0"/>
        </a:xfrm>
      </p:grpSpPr>
      <p:sp>
        <p:nvSpPr>
          <p:cNvPr id="129" name="Google Shape;129;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Timeline</a:t>
            </a:r>
            <a:endParaRPr/>
          </a:p>
        </p:txBody>
      </p:sp>
      <p:sp>
        <p:nvSpPr>
          <p:cNvPr id="130" name="Google Shape;130;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t>
            </a:r>
            <a:r>
              <a:rPr lang="en"/>
              <a:t> </a:t>
            </a:r>
            <a:r>
              <a:rPr lang="en"/>
              <a:t>Week 1: Obtained the Dataset and code base.</a:t>
            </a:r>
            <a:endParaRPr/>
          </a:p>
          <a:p>
            <a:pPr indent="0" lvl="0" marL="0" rtl="0" algn="l">
              <a:spcBef>
                <a:spcPts val="1200"/>
              </a:spcBef>
              <a:spcAft>
                <a:spcPts val="0"/>
              </a:spcAft>
              <a:buNone/>
            </a:pPr>
            <a:r>
              <a:rPr lang="en"/>
              <a:t>✓ Week 2: We were able to run Physnet on UBFC Dataset.</a:t>
            </a:r>
            <a:endParaRPr/>
          </a:p>
          <a:p>
            <a:pPr indent="0" lvl="0" marL="0" rtl="0" algn="l">
              <a:spcBef>
                <a:spcPts val="1200"/>
              </a:spcBef>
              <a:spcAft>
                <a:spcPts val="0"/>
              </a:spcAft>
              <a:buNone/>
            </a:pPr>
            <a:r>
              <a:rPr lang="en"/>
              <a:t>✓ Week 3: Tested 2 loss function variations on Physnet, also tested k-folds for 2 variations. </a:t>
            </a:r>
            <a:endParaRPr/>
          </a:p>
          <a:p>
            <a:pPr indent="0" lvl="0" marL="0" rtl="0" algn="l">
              <a:spcBef>
                <a:spcPts val="1200"/>
              </a:spcBef>
              <a:spcAft>
                <a:spcPts val="0"/>
              </a:spcAft>
              <a:buNone/>
            </a:pPr>
            <a:r>
              <a:rPr lang="en"/>
              <a:t>• </a:t>
            </a:r>
            <a:r>
              <a:rPr lang="en"/>
              <a:t>Week 4: Run </a:t>
            </a:r>
            <a:r>
              <a:rPr lang="en"/>
              <a:t>further</a:t>
            </a:r>
            <a:r>
              <a:rPr lang="en"/>
              <a:t> study by changing different parameters to observe shift robustness of loss functions. </a:t>
            </a:r>
            <a:endParaRPr/>
          </a:p>
          <a:p>
            <a:pPr indent="0" lvl="0" marL="0" rtl="0" algn="l">
              <a:spcBef>
                <a:spcPts val="1200"/>
              </a:spcBef>
              <a:spcAft>
                <a:spcPts val="1200"/>
              </a:spcAft>
              <a:buNone/>
            </a:pPr>
            <a:r>
              <a:rPr lang="en"/>
              <a:t>• Week 5: Document and </a:t>
            </a:r>
            <a:r>
              <a:rPr lang="en"/>
              <a:t>interpret</a:t>
            </a:r>
            <a:r>
              <a:rPr lang="en"/>
              <a:t> the results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4" name="Shape 134"/>
        <p:cNvGrpSpPr/>
        <p:nvPr/>
      </p:nvGrpSpPr>
      <p:grpSpPr>
        <a:xfrm>
          <a:off x="0" y="0"/>
          <a:ext cx="0" cy="0"/>
          <a:chOff x="0" y="0"/>
          <a:chExt cx="0" cy="0"/>
        </a:xfrm>
      </p:grpSpPr>
      <p:sp>
        <p:nvSpPr>
          <p:cNvPr id="135" name="Google Shape;135;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200" u="sng"/>
              <a:t>Learning Parameter:</a:t>
            </a:r>
            <a:endParaRPr b="1" sz="1200" u="sng"/>
          </a:p>
          <a:p>
            <a:pPr indent="0" lvl="0" marL="0" rtl="0" algn="l">
              <a:spcBef>
                <a:spcPts val="1200"/>
              </a:spcBef>
              <a:spcAft>
                <a:spcPts val="0"/>
              </a:spcAft>
              <a:buNone/>
            </a:pPr>
            <a:r>
              <a:rPr lang="en" sz="1200"/>
              <a:t>Since </a:t>
            </a:r>
            <a:r>
              <a:rPr b="1" lang="en" sz="1200"/>
              <a:t>L_2</a:t>
            </a:r>
            <a:r>
              <a:rPr lang="en" sz="1200"/>
              <a:t> is most effective at the beginning of training, and </a:t>
            </a:r>
            <a:r>
              <a:rPr b="1" lang="en" sz="1200"/>
              <a:t>L_1</a:t>
            </a:r>
            <a:r>
              <a:rPr lang="en" sz="1200"/>
              <a:t> becomes more and more effective as training progresses, their contribution can be controlled by a parameterα, such that:</a:t>
            </a:r>
            <a:endParaRPr sz="1200"/>
          </a:p>
          <a:p>
            <a:pPr indent="0" lvl="0" marL="0" rtl="0" algn="l">
              <a:spcBef>
                <a:spcPts val="1200"/>
              </a:spcBef>
              <a:spcAft>
                <a:spcPts val="0"/>
              </a:spcAft>
              <a:buNone/>
            </a:pPr>
            <a:r>
              <a:rPr lang="en" sz="1200"/>
              <a:t>Loss = α * L_1 + (1 - α) * L_2</a:t>
            </a:r>
            <a:endParaRPr sz="1200"/>
          </a:p>
          <a:p>
            <a:pPr indent="0" lvl="0" marL="0" rtl="0" algn="l">
              <a:spcBef>
                <a:spcPts val="1200"/>
              </a:spcBef>
              <a:spcAft>
                <a:spcPts val="1200"/>
              </a:spcAft>
              <a:buNone/>
            </a:pPr>
            <a:r>
              <a:rPr lang="en" sz="1200"/>
              <a:t>where α = E/N,  N = total number of epochs,  E = current epoch + 1. </a:t>
            </a:r>
            <a:endParaRPr/>
          </a:p>
        </p:txBody>
      </p:sp>
      <p:sp>
        <p:nvSpPr>
          <p:cNvPr id="136" name="Google Shape;136;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Addition of Learning Parameter</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